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5" r:id="rId2"/>
    <p:sldId id="258" r:id="rId3"/>
    <p:sldId id="272" r:id="rId4"/>
    <p:sldId id="271" r:id="rId5"/>
    <p:sldId id="259" r:id="rId6"/>
    <p:sldId id="260" r:id="rId7"/>
    <p:sldId id="273" r:id="rId8"/>
    <p:sldId id="261" r:id="rId9"/>
    <p:sldId id="286" r:id="rId10"/>
    <p:sldId id="262" r:id="rId11"/>
    <p:sldId id="263" r:id="rId12"/>
    <p:sldId id="268" r:id="rId13"/>
    <p:sldId id="269" r:id="rId14"/>
    <p:sldId id="270" r:id="rId15"/>
    <p:sldId id="274" r:id="rId16"/>
    <p:sldId id="287" r:id="rId17"/>
    <p:sldId id="288" r:id="rId18"/>
    <p:sldId id="289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 varScale="1">
        <p:scale>
          <a:sx n="63" d="100"/>
          <a:sy n="63" d="100"/>
        </p:scale>
        <p:origin x="1396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BF8E2-CE27-49F8-B6E3-595B6548221D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BBB7E-FFB8-4DB1-9594-854ADEA68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39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116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00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75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9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28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546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30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4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215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BBB7E-FFB8-4DB1-9594-854ADEA6848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7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41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3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00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9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43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65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00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64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62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61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64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D0A8C-513A-4881-805A-D1EC8AC455A4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F5C8A-2D09-4B1A-B984-426DCCBB4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46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jBrOPvY0pl0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eg"/><Relationship Id="rId5" Type="http://schemas.openxmlformats.org/officeDocument/2006/relationships/hyperlink" Target="http://cs.wikipedia.org/wiki/Soubor:Corvus_frugilegus_2.jpg" TargetMode="External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ocjsVwJZsJM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5" Type="http://schemas.openxmlformats.org/officeDocument/2006/relationships/hyperlink" Target="//upload.wikimedia.org/wikipedia/commons/8/8b/Elster_wikipedia2.jpg" TargetMode="External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Kuckuck_(Cuculus_canorus)_by_Tim_Peukert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cs.wikipedia.org/wiki/Soubor:Sylvia_atricapilla_bl.JPG" TargetMode="Externa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hyperlink" Target="http://cs.wikipedia.org/wiki/Soubor:Lanius_collurio_male_am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Corvus_frugilegus_2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cs.wikipedia.org/wiki/Soubor:Corvus_corone_1_(Marek_Szczepanek).jpg" TargetMode="Externa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Wood.pigeon.2.arp.750pix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HqNm3x-Qm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Kuckuck_(Cuculus_canorus)_by_Tim_Peuker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avggvqlbE4" TargetMode="External"/><Relationship Id="rId5" Type="http://schemas.openxmlformats.org/officeDocument/2006/relationships/hyperlink" Target="https://www.youtube.com/watch?v=BbRxeIQpQ-I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hyperlink" Target="http://cs.wikipedia.org/wiki/Soubor:Sylvia_atricapilla_bl.JPG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hyperlink" Target="http://cs.wikipedia.org/wiki/Soubor:Corvus_corone_1_(Marek_Szczepanek).jpg" TargetMode="External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15518-27ED-4A26-96AC-E5BA821E614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11BC51-B125-41EF-B405-8771F707D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Pracuj s textem na straně 50 – 51 a spoj správně:</a:t>
            </a:r>
          </a:p>
          <a:p>
            <a:pPr marL="0" indent="0">
              <a:buNone/>
            </a:pPr>
            <a:r>
              <a:rPr lang="cs-CZ" sz="2800" b="1" dirty="0"/>
              <a:t>PTÁCI OKRAJE LESA</a:t>
            </a:r>
          </a:p>
          <a:p>
            <a:r>
              <a:rPr lang="cs-CZ" sz="2800" dirty="0"/>
              <a:t>Holub hřivnáč		dlouhý ocas, poskakuje</a:t>
            </a:r>
          </a:p>
          <a:p>
            <a:r>
              <a:rPr lang="cs-CZ" sz="2800" dirty="0"/>
              <a:t>Kukačka obecná		hnízdí jednotlivě, potulná</a:t>
            </a:r>
          </a:p>
          <a:p>
            <a:r>
              <a:rPr lang="cs-CZ" sz="2800" dirty="0"/>
              <a:t>Pěnice			lehce zahnutý zobák	</a:t>
            </a:r>
          </a:p>
          <a:p>
            <a:r>
              <a:rPr lang="cs-CZ" sz="2800" dirty="0"/>
              <a:t>Vrána obecná		hnízdí pospolitě</a:t>
            </a:r>
          </a:p>
          <a:p>
            <a:r>
              <a:rPr lang="cs-CZ" sz="2800" dirty="0"/>
              <a:t>Havran polní		hmyz, hnízdo nestaví</a:t>
            </a:r>
          </a:p>
          <a:p>
            <a:r>
              <a:rPr lang="cs-CZ" sz="2800" dirty="0"/>
              <a:t>Straka obecná		hmyz, pouze v létě</a:t>
            </a:r>
          </a:p>
          <a:p>
            <a:endParaRPr lang="cs-CZ" sz="2800" dirty="0"/>
          </a:p>
          <a:p>
            <a:r>
              <a:rPr lang="cs-CZ" sz="2800" dirty="0"/>
              <a:t>DÚ nezasílat, kontrola na další online hodině.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7359DF7-5B6D-4013-936F-5A9F6DA1B2C0}"/>
              </a:ext>
            </a:extLst>
          </p:cNvPr>
          <p:cNvCxnSpPr/>
          <p:nvPr/>
        </p:nvCxnSpPr>
        <p:spPr>
          <a:xfrm>
            <a:off x="2843808" y="2708920"/>
            <a:ext cx="1296144" cy="86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BD31443-904E-4A72-A094-989AB5821D16}"/>
              </a:ext>
            </a:extLst>
          </p:cNvPr>
          <p:cNvCxnSpPr>
            <a:cxnSpLocks/>
          </p:cNvCxnSpPr>
          <p:nvPr/>
        </p:nvCxnSpPr>
        <p:spPr>
          <a:xfrm flipV="1">
            <a:off x="2843808" y="4030216"/>
            <a:ext cx="1296144" cy="352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DE485D1-97F3-4863-A6EA-1CCBBDA365B3}"/>
              </a:ext>
            </a:extLst>
          </p:cNvPr>
          <p:cNvCxnSpPr>
            <a:cxnSpLocks/>
          </p:cNvCxnSpPr>
          <p:nvPr/>
        </p:nvCxnSpPr>
        <p:spPr>
          <a:xfrm>
            <a:off x="2483768" y="3607554"/>
            <a:ext cx="1656184" cy="1251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2EDD9C8-1236-4111-A457-B93A186FDA9D}"/>
              </a:ext>
            </a:extLst>
          </p:cNvPr>
          <p:cNvCxnSpPr>
            <a:cxnSpLocks/>
          </p:cNvCxnSpPr>
          <p:nvPr/>
        </p:nvCxnSpPr>
        <p:spPr>
          <a:xfrm flipV="1">
            <a:off x="2699792" y="3217168"/>
            <a:ext cx="1440160" cy="7785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5A62984-8932-45CE-9410-94BD239AB543}"/>
              </a:ext>
            </a:extLst>
          </p:cNvPr>
          <p:cNvCxnSpPr>
            <a:cxnSpLocks/>
          </p:cNvCxnSpPr>
          <p:nvPr/>
        </p:nvCxnSpPr>
        <p:spPr>
          <a:xfrm flipV="1">
            <a:off x="2843808" y="2831158"/>
            <a:ext cx="1296144" cy="20281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A6C3D5F2-93B3-4439-BC12-C2693754EBA9}"/>
              </a:ext>
            </a:extLst>
          </p:cNvPr>
          <p:cNvCxnSpPr>
            <a:cxnSpLocks/>
          </p:cNvCxnSpPr>
          <p:nvPr/>
        </p:nvCxnSpPr>
        <p:spPr>
          <a:xfrm>
            <a:off x="3059832" y="3140968"/>
            <a:ext cx="1080120" cy="1276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3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332656"/>
            <a:ext cx="69875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u="sng" dirty="0"/>
              <a:t>Havran polní</a:t>
            </a:r>
          </a:p>
          <a:p>
            <a:r>
              <a:rPr lang="cs-CZ" sz="2800" dirty="0"/>
              <a:t>- černé peří s kovově modrým nádechem</a:t>
            </a:r>
          </a:p>
          <a:p>
            <a:r>
              <a:rPr lang="cs-CZ" sz="2800" dirty="0"/>
              <a:t>- </a:t>
            </a:r>
            <a:r>
              <a:rPr lang="cs-CZ" sz="2800" dirty="0">
                <a:solidFill>
                  <a:srgbClr val="FF0000"/>
                </a:solidFill>
              </a:rPr>
              <a:t>na končetinách tzv. kalhotky – odstávající peří</a:t>
            </a:r>
          </a:p>
          <a:p>
            <a:r>
              <a:rPr lang="cs-CZ" sz="2800" dirty="0"/>
              <a:t>- dospělci neopeřený kořen zobáku, ale lysina</a:t>
            </a:r>
          </a:p>
          <a:p>
            <a:r>
              <a:rPr lang="cs-CZ" sz="2800" dirty="0"/>
              <a:t>- plži, hlodavci, naklíčené obilí, hmyzí larvy</a:t>
            </a:r>
          </a:p>
          <a:p>
            <a:r>
              <a:rPr lang="cs-CZ" sz="2800" dirty="0"/>
              <a:t>- v zimě k nám přilétají havrani ze severu</a:t>
            </a:r>
          </a:p>
        </p:txBody>
      </p:sp>
      <p:pic>
        <p:nvPicPr>
          <p:cNvPr id="6146" name="Picture 2" descr="Havran polní">
            <a:hlinkClick r:id="rId5" tooltip="Havran polní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85098"/>
            <a:ext cx="5112568" cy="354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7F2543A-4FEC-4FF8-A950-F1DE349E03EB}"/>
              </a:ext>
            </a:extLst>
          </p:cNvPr>
          <p:cNvSpPr/>
          <p:nvPr/>
        </p:nvSpPr>
        <p:spPr>
          <a:xfrm>
            <a:off x="395536" y="61653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7"/>
              </a:rPr>
              <a:t>https://www.youtube.com/watch?v=jBrOPvY0pl0</a:t>
            </a:r>
            <a:endParaRPr lang="cs-CZ" dirty="0"/>
          </a:p>
          <a:p>
            <a:endParaRPr lang="cs-CZ" dirty="0"/>
          </a:p>
        </p:txBody>
      </p:sp>
      <p:pic>
        <p:nvPicPr>
          <p:cNvPr id="4" name="havran">
            <a:hlinkClick r:id="" action="ppaction://media"/>
            <a:extLst>
              <a:ext uri="{FF2B5EF4-FFF2-40B4-BE49-F238E27FC236}">
                <a16:creationId xmlns:a16="http://schemas.microsoft.com/office/drawing/2014/main" id="{42D861FF-AA08-41C6-9D07-325FC0F07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16" y="3369422"/>
            <a:ext cx="1221668" cy="122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3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4544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u="sng" dirty="0"/>
              <a:t>Straka obecná</a:t>
            </a:r>
          </a:p>
          <a:p>
            <a:r>
              <a:rPr lang="cs-CZ" sz="2800" dirty="0"/>
              <a:t>- dlouhý ocas</a:t>
            </a:r>
          </a:p>
          <a:p>
            <a:r>
              <a:rPr lang="cs-CZ" sz="2800" dirty="0"/>
              <a:t>- při pohybu po zemi poskakuje, pohybuje ocasem</a:t>
            </a:r>
          </a:p>
          <a:p>
            <a:r>
              <a:rPr lang="cs-CZ" sz="2800" dirty="0"/>
              <a:t>- loví plže, hmyz, drobné obratlovce</a:t>
            </a:r>
          </a:p>
          <a:p>
            <a:r>
              <a:rPr lang="cs-CZ" sz="2800" dirty="0"/>
              <a:t>- v zimě bobule, zrní</a:t>
            </a:r>
          </a:p>
          <a:p>
            <a:endParaRPr lang="cs-CZ" sz="2800" dirty="0"/>
          </a:p>
        </p:txBody>
      </p:sp>
      <p:pic>
        <p:nvPicPr>
          <p:cNvPr id="3" name="Picture 4" descr="Soubor:Elster wikipedia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96" y="2636912"/>
            <a:ext cx="531040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549ADE6-C021-4652-955A-6CE3A76641B3}"/>
              </a:ext>
            </a:extLst>
          </p:cNvPr>
          <p:cNvSpPr/>
          <p:nvPr/>
        </p:nvSpPr>
        <p:spPr>
          <a:xfrm>
            <a:off x="467544" y="61305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7"/>
              </a:rPr>
              <a:t>https://www.youtube.com/watch?v=ocjsVwJZsJM</a:t>
            </a:r>
            <a:endParaRPr lang="cs-CZ" dirty="0"/>
          </a:p>
          <a:p>
            <a:endParaRPr lang="cs-CZ" dirty="0"/>
          </a:p>
        </p:txBody>
      </p:sp>
      <p:pic>
        <p:nvPicPr>
          <p:cNvPr id="5" name="straka">
            <a:hlinkClick r:id="" action="ppaction://media"/>
            <a:extLst>
              <a:ext uri="{FF2B5EF4-FFF2-40B4-BE49-F238E27FC236}">
                <a16:creationId xmlns:a16="http://schemas.microsoft.com/office/drawing/2014/main" id="{0D2B0C09-9704-44BB-BA8C-8082F536C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2200" y="417488"/>
            <a:ext cx="1126480" cy="1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886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Poznávání ptáků otevřené krajiny, okraje lesů</a:t>
            </a:r>
          </a:p>
        </p:txBody>
      </p:sp>
      <p:pic>
        <p:nvPicPr>
          <p:cNvPr id="3" name="Picture 2" descr="Kukačka obecná">
            <a:hlinkClick r:id="rId3" tooltip="Kukačka obecná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2" y="1268760"/>
            <a:ext cx="3116101" cy="20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ěnice černohlavá, samice">
            <a:hlinkClick r:id="rId5" tooltip="Pěnice černohlavá, samic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4" y="4149080"/>
            <a:ext cx="2974230" cy="21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99992" y="1916832"/>
            <a:ext cx="2558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kukačka obecná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08004" y="4869160"/>
            <a:ext cx="289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pěnice černohlavá</a:t>
            </a:r>
          </a:p>
        </p:txBody>
      </p:sp>
    </p:spTree>
    <p:extLst>
      <p:ext uri="{BB962C8B-B14F-4D97-AF65-F5344CB8AC3E}">
        <p14:creationId xmlns:p14="http://schemas.microsoft.com/office/powerpoint/2010/main" val="27532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s3.mm.bing.net/images/thumbnail.aspx?q=1366446309690&amp;id=abd9ace13db9f6382edcb5fbaceec61c&amp;url=http%3a%2f%2fupload.wikimedia.org%2fwikipedia%2fcommons%2fthumb%2f5%2f5a%2fEmberiza_citrinella_-New_Zealand_-North_Island-8.jpg%2f220px-Emberiza_citrinella_-New_Zealand_-North_Island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452175" cy="228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amec ťuhýka obecného">
            <a:hlinkClick r:id="rId4" tooltip="Samec ťuhýka obecného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4842"/>
            <a:ext cx="3452175" cy="25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27984" y="1548197"/>
            <a:ext cx="245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  strnad obecný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572000" y="4653136"/>
            <a:ext cx="218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ťuhýk obecný</a:t>
            </a:r>
          </a:p>
        </p:txBody>
      </p:sp>
    </p:spTree>
    <p:extLst>
      <p:ext uri="{BB962C8B-B14F-4D97-AF65-F5344CB8AC3E}">
        <p14:creationId xmlns:p14="http://schemas.microsoft.com/office/powerpoint/2010/main" val="23980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ran polní">
            <a:hlinkClick r:id="rId3" tooltip="Havran polní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4" y="260648"/>
            <a:ext cx="384116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ospělý pták">
            <a:hlinkClick r:id="rId5" tooltip="Dospělý pták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4" y="3429000"/>
            <a:ext cx="3841160" cy="25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99992" y="1592796"/>
            <a:ext cx="269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     havran polní  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932040" y="4709386"/>
            <a:ext cx="227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 vrána obecná</a:t>
            </a:r>
          </a:p>
        </p:txBody>
      </p:sp>
    </p:spTree>
    <p:extLst>
      <p:ext uri="{BB962C8B-B14F-4D97-AF65-F5344CB8AC3E}">
        <p14:creationId xmlns:p14="http://schemas.microsoft.com/office/powerpoint/2010/main" val="433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A31E5-7508-497E-BFD6-C0617F59FF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/>
              <a:t>Ptáci okraje lesa, křovin a otevřené krajiny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8335BC-05FB-4BDA-BC74-84DB30AC4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 Žijí na stromech , keřích</a:t>
            </a:r>
          </a:p>
          <a:p>
            <a:pPr lvl="0"/>
            <a:r>
              <a:rPr lang="cs-CZ" dirty="0"/>
              <a:t>Za potravou do otevřené krajiny</a:t>
            </a:r>
          </a:p>
          <a:p>
            <a:pPr lvl="0"/>
            <a:r>
              <a:rPr lang="cs-CZ" b="1" dirty="0"/>
              <a:t>1.MĚKKOZOBÍ</a:t>
            </a:r>
            <a:r>
              <a:rPr lang="cs-CZ" dirty="0"/>
              <a:t>– </a:t>
            </a:r>
            <a:r>
              <a:rPr lang="cs-CZ" u="sng" dirty="0"/>
              <a:t>holubi, hrdličky</a:t>
            </a:r>
            <a:r>
              <a:rPr lang="cs-CZ" dirty="0"/>
              <a:t>- kořen zobáku měkký</a:t>
            </a:r>
          </a:p>
          <a:p>
            <a:r>
              <a:rPr lang="cs-CZ" dirty="0"/>
              <a:t>                        -potrava na zemi, semena , hmyz, mláďata- holubí mléko, největší   	               holub hřivnáč</a:t>
            </a:r>
          </a:p>
          <a:p>
            <a:pPr lvl="0"/>
            <a:r>
              <a:rPr lang="cs-CZ" b="1" dirty="0"/>
              <a:t>2.KUKAČKY </a:t>
            </a:r>
            <a:r>
              <a:rPr lang="cs-CZ" dirty="0"/>
              <a:t>– nestaví hnízdo, mláďata potravu od jiných rodičů, tažná, delší ocasní 	          pera, housenky bekyně mnišky, hmyz</a:t>
            </a:r>
          </a:p>
          <a:p>
            <a:pPr lvl="0"/>
            <a:r>
              <a:rPr lang="cs-CZ" b="1" dirty="0"/>
              <a:t>3.PĚVCI</a:t>
            </a:r>
            <a:endParaRPr lang="cs-CZ" dirty="0"/>
          </a:p>
          <a:p>
            <a:r>
              <a:rPr lang="cs-CZ" u="sng" dirty="0"/>
              <a:t>Pěnice </a:t>
            </a:r>
            <a:r>
              <a:rPr lang="cs-CZ" dirty="0"/>
              <a:t>– červenohnědá hlava, pouze v létě</a:t>
            </a:r>
          </a:p>
          <a:p>
            <a:r>
              <a:rPr lang="cs-CZ" u="sng" dirty="0"/>
              <a:t>Ťuhýk obecný, šedý </a:t>
            </a:r>
            <a:r>
              <a:rPr lang="cs-CZ" dirty="0"/>
              <a:t>– černá páska přes oči, potravu napichuje na trny, silný zobák</a:t>
            </a:r>
          </a:p>
          <a:p>
            <a:r>
              <a:rPr lang="cs-CZ" u="sng" dirty="0"/>
              <a:t>Strnad obecný </a:t>
            </a:r>
            <a:r>
              <a:rPr lang="cs-CZ" dirty="0"/>
              <a:t>– v létě hmyz, v zimě- semena, hnízdo na zemi</a:t>
            </a:r>
          </a:p>
          <a:p>
            <a:r>
              <a:rPr lang="cs-CZ" u="sng" dirty="0"/>
              <a:t>Vrána obecná- </a:t>
            </a:r>
            <a:r>
              <a:rPr lang="cs-CZ" dirty="0"/>
              <a:t>kořen zobáku opeřený, černá, mohutný zobák, zrní, plody, žáby, 	                 hnízdo ze suchých větviček na stromě</a:t>
            </a:r>
          </a:p>
          <a:p>
            <a:r>
              <a:rPr lang="cs-CZ" u="sng" dirty="0"/>
              <a:t>Havran obecný- </a:t>
            </a:r>
            <a:r>
              <a:rPr lang="cs-CZ" dirty="0"/>
              <a:t>péřové kalhotky- odstávající peří, plži, hlodavci, obilí, černý a leklý, 		kořen zobáku - lysina</a:t>
            </a:r>
          </a:p>
          <a:p>
            <a:r>
              <a:rPr lang="cs-CZ" u="sng" dirty="0"/>
              <a:t>Straka obecná- </a:t>
            </a:r>
            <a:r>
              <a:rPr lang="cs-CZ" dirty="0"/>
              <a:t>delší ocasní pera, potrava na zemi, poskakuje, hmyz, hlodavci, 		v zimě bobule, zrní, černobílé zabarvení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0097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82252-E476-4296-9577-E1E3D2B597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/>
              <a:t>DÚ z online hodiny – poznávání ptáků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25B979D-6BD5-4EEC-B9FE-D070D2E76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417638"/>
            <a:ext cx="4619700" cy="31634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EBEAFD-1F4F-4469-BAC1-054528E9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503572"/>
            <a:ext cx="4750490" cy="316349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EC9896A-5B22-4F90-A545-A077CC1285F9}"/>
              </a:ext>
            </a:extLst>
          </p:cNvPr>
          <p:cNvSpPr/>
          <p:nvPr/>
        </p:nvSpPr>
        <p:spPr>
          <a:xfrm>
            <a:off x="827584" y="4005064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Sojka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6EA21C1-2C5A-4167-9863-B6BED762A9EA}"/>
              </a:ext>
            </a:extLst>
          </p:cNvPr>
          <p:cNvSpPr/>
          <p:nvPr/>
        </p:nvSpPr>
        <p:spPr>
          <a:xfrm>
            <a:off x="4572000" y="6021288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Brhlík</a:t>
            </a:r>
          </a:p>
        </p:txBody>
      </p:sp>
    </p:spTree>
    <p:extLst>
      <p:ext uri="{BB962C8B-B14F-4D97-AF65-F5344CB8AC3E}">
        <p14:creationId xmlns:p14="http://schemas.microsoft.com/office/powerpoint/2010/main" val="1358849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E73EB-66C2-44A2-9B63-65AC8424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5ACE69B-591A-4FBE-BB97-180F5B709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846138"/>
            <a:ext cx="9439087" cy="531916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C749636-EF3B-418A-B273-3CDB298F5A19}"/>
              </a:ext>
            </a:extLst>
          </p:cNvPr>
          <p:cNvSpPr/>
          <p:nvPr/>
        </p:nvSpPr>
        <p:spPr>
          <a:xfrm>
            <a:off x="310992" y="5210904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Strakapoud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44C1D9A-D81C-44B2-AFCE-230ACDC5B72A}"/>
              </a:ext>
            </a:extLst>
          </p:cNvPr>
          <p:cNvSpPr/>
          <p:nvPr/>
        </p:nvSpPr>
        <p:spPr>
          <a:xfrm>
            <a:off x="2369632" y="5229200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Datel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46A36A4-324C-454E-8868-36C4CFDFC0F9}"/>
              </a:ext>
            </a:extLst>
          </p:cNvPr>
          <p:cNvSpPr/>
          <p:nvPr/>
        </p:nvSpPr>
        <p:spPr>
          <a:xfrm>
            <a:off x="4716016" y="5229200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Káně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D598532-30DF-48F3-8E17-8937DE8A6320}"/>
              </a:ext>
            </a:extLst>
          </p:cNvPr>
          <p:cNvSpPr/>
          <p:nvPr/>
        </p:nvSpPr>
        <p:spPr>
          <a:xfrm>
            <a:off x="7092280" y="5229200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Poštolka</a:t>
            </a:r>
          </a:p>
        </p:txBody>
      </p:sp>
    </p:spTree>
    <p:extLst>
      <p:ext uri="{BB962C8B-B14F-4D97-AF65-F5344CB8AC3E}">
        <p14:creationId xmlns:p14="http://schemas.microsoft.com/office/powerpoint/2010/main" val="3466989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96487-3C5D-4A77-A38C-D0790F2B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CCE34A1-5307-47A7-AE10-1D51BD923AB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23904" r="4175" b="16258"/>
          <a:stretch/>
        </p:blipFill>
        <p:spPr bwMode="auto">
          <a:xfrm>
            <a:off x="4211960" y="3717032"/>
            <a:ext cx="4562039" cy="23252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F99E18-5BE9-4BF9-A42B-75312BD8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70342"/>
            <a:ext cx="4830589" cy="30670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5096189-1EA9-4B8B-B3CA-5AF6FEC0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6" y="2852936"/>
            <a:ext cx="3397476" cy="32987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1D87D1-B4F9-4F76-BB6C-021E480BD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00" y="274638"/>
            <a:ext cx="3581868" cy="2325279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7BEEE3D-7CFB-473E-BAEF-606D349314E3}"/>
              </a:ext>
            </a:extLst>
          </p:cNvPr>
          <p:cNvSpPr/>
          <p:nvPr/>
        </p:nvSpPr>
        <p:spPr>
          <a:xfrm>
            <a:off x="1810161" y="5589240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Sýkora modřinka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6A4E235-DF0A-4603-A270-BFCA54FC0B08}"/>
              </a:ext>
            </a:extLst>
          </p:cNvPr>
          <p:cNvSpPr/>
          <p:nvPr/>
        </p:nvSpPr>
        <p:spPr>
          <a:xfrm>
            <a:off x="231662" y="2097792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Sýkora babka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F7E7D8A-F368-4AF1-AD59-F6F482061FFC}"/>
              </a:ext>
            </a:extLst>
          </p:cNvPr>
          <p:cNvSpPr/>
          <p:nvPr/>
        </p:nvSpPr>
        <p:spPr>
          <a:xfrm>
            <a:off x="4427984" y="5373216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Sýkora koňadra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8C22D05-3815-464D-AC6A-FEF3A93885A3}"/>
              </a:ext>
            </a:extLst>
          </p:cNvPr>
          <p:cNvSpPr/>
          <p:nvPr/>
        </p:nvSpPr>
        <p:spPr>
          <a:xfrm>
            <a:off x="4575840" y="2636912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Drozd</a:t>
            </a:r>
          </a:p>
        </p:txBody>
      </p:sp>
    </p:spTree>
    <p:extLst>
      <p:ext uri="{BB962C8B-B14F-4D97-AF65-F5344CB8AC3E}">
        <p14:creationId xmlns:p14="http://schemas.microsoft.com/office/powerpoint/2010/main" val="321264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692696"/>
            <a:ext cx="827816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u="sng" dirty="0"/>
              <a:t>Ptáci okraje lesa, křovin a otevřené krajiny</a:t>
            </a:r>
          </a:p>
          <a:p>
            <a:r>
              <a:rPr lang="cs-CZ" sz="2800" dirty="0"/>
              <a:t>- žijí na stromech nebo v křovinách</a:t>
            </a:r>
          </a:p>
          <a:p>
            <a:r>
              <a:rPr lang="cs-CZ" sz="2800" dirty="0"/>
              <a:t>- za potravou zalétají do otevřené krajiny</a:t>
            </a:r>
          </a:p>
          <a:p>
            <a:r>
              <a:rPr lang="cs-CZ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Měkkozobí</a:t>
            </a:r>
          </a:p>
          <a:p>
            <a:r>
              <a:rPr lang="cs-CZ" sz="2800" b="1" u="sng" dirty="0"/>
              <a:t>holub hřivnáč</a:t>
            </a:r>
          </a:p>
          <a:p>
            <a:r>
              <a:rPr lang="cs-CZ" sz="2800" dirty="0"/>
              <a:t>- zobák u kořene měkký</a:t>
            </a:r>
          </a:p>
          <a:p>
            <a:r>
              <a:rPr lang="cs-CZ" sz="2800" dirty="0"/>
              <a:t>- hnízdo na stromech</a:t>
            </a:r>
          </a:p>
          <a:p>
            <a:r>
              <a:rPr lang="cs-CZ" sz="2800" dirty="0"/>
              <a:t>- potravu sbírá na zemi – semena, obilniny, hmyz,</a:t>
            </a:r>
          </a:p>
          <a:p>
            <a:r>
              <a:rPr lang="cs-CZ" sz="2800" dirty="0"/>
              <a:t>   žaludy, bukvice</a:t>
            </a:r>
          </a:p>
        </p:txBody>
      </p:sp>
      <p:pic>
        <p:nvPicPr>
          <p:cNvPr id="3" name="Picture 2" descr="Holub hřivnáč">
            <a:hlinkClick r:id="rId3" tooltip="Holub hřivnáč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03711"/>
            <a:ext cx="5559375" cy="39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Holub hřivnáč a doupňák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" y="1628800"/>
            <a:ext cx="4398969" cy="29523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b="16068"/>
          <a:stretch/>
        </p:blipFill>
        <p:spPr>
          <a:xfrm>
            <a:off x="4642451" y="3645024"/>
            <a:ext cx="4055560" cy="272315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18F7DB-1519-4D12-95DE-2056533DD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76" y="642938"/>
            <a:ext cx="694432" cy="694432"/>
          </a:xfrm>
          <a:prstGeom prst="rect">
            <a:avLst/>
          </a:prstGeom>
        </p:spPr>
      </p:pic>
      <p:pic>
        <p:nvPicPr>
          <p:cNvPr id="7" name="doupňák">
            <a:hlinkClick r:id="" action="ppaction://media"/>
            <a:extLst>
              <a:ext uri="{FF2B5EF4-FFF2-40B4-BE49-F238E27FC236}">
                <a16:creationId xmlns:a16="http://schemas.microsoft.com/office/drawing/2014/main" id="{9238732C-B2F6-4C94-A533-BB1D7C6A6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8264" y="1222400"/>
            <a:ext cx="1054472" cy="10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Hrdličky divoká a zahradní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217"/>
          <a:stretch/>
        </p:blipFill>
        <p:spPr>
          <a:xfrm>
            <a:off x="352424" y="1410642"/>
            <a:ext cx="4219576" cy="28083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3636"/>
          <a:stretch/>
        </p:blipFill>
        <p:spPr>
          <a:xfrm>
            <a:off x="4355976" y="3429000"/>
            <a:ext cx="4471226" cy="273630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7200" y="5085184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https://www.youtube.com/watch?v=iHqNm3x-QmE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82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76672"/>
            <a:ext cx="7727115" cy="224676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KUKAČKY</a:t>
            </a:r>
          </a:p>
          <a:p>
            <a:r>
              <a:rPr lang="cs-CZ" sz="2800" b="1" u="sng" dirty="0"/>
              <a:t>Kukačka obecná</a:t>
            </a:r>
          </a:p>
          <a:p>
            <a:r>
              <a:rPr lang="cs-CZ" sz="2800" dirty="0"/>
              <a:t>- hnízdní parazitismus – vajíčka snáší do jiných hnízd</a:t>
            </a:r>
          </a:p>
          <a:p>
            <a:r>
              <a:rPr lang="cs-CZ" sz="2800" dirty="0"/>
              <a:t>- tažná</a:t>
            </a:r>
          </a:p>
          <a:p>
            <a:r>
              <a:rPr lang="cs-CZ" sz="2800" dirty="0"/>
              <a:t>- housenky, i chlupaté</a:t>
            </a:r>
          </a:p>
        </p:txBody>
      </p:sp>
      <p:pic>
        <p:nvPicPr>
          <p:cNvPr id="3" name="Picture 2" descr="Kukačka obecná">
            <a:hlinkClick r:id="rId3" tooltip="Kukačka obecná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7" y="2852936"/>
            <a:ext cx="5713853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868144" y="3105835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https://www.youtube.com/watch?v=BbRxeIQpQ-I</a:t>
            </a:r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868144" y="4518699"/>
            <a:ext cx="2829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https://www.youtube.com/watch?v=javggvqlbE4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4715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17914" y="260648"/>
            <a:ext cx="64204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PĚVCI</a:t>
            </a:r>
          </a:p>
          <a:p>
            <a:r>
              <a:rPr lang="cs-CZ" sz="2800" b="1" u="sng" dirty="0"/>
              <a:t>Pěnice černohlavá</a:t>
            </a:r>
          </a:p>
          <a:p>
            <a:r>
              <a:rPr lang="cs-CZ" sz="2800" dirty="0"/>
              <a:t>- nenápadné zbarvení,  „čepička“ na hlavě</a:t>
            </a:r>
          </a:p>
          <a:p>
            <a:r>
              <a:rPr lang="cs-CZ" sz="2800" dirty="0"/>
              <a:t>- u nás pouze v létě</a:t>
            </a:r>
          </a:p>
          <a:p>
            <a:r>
              <a:rPr lang="cs-CZ" sz="2800" dirty="0"/>
              <a:t>- hmyz</a:t>
            </a:r>
          </a:p>
        </p:txBody>
      </p:sp>
      <p:pic>
        <p:nvPicPr>
          <p:cNvPr id="3" name="Picture 2" descr="Pěnice černohlavá, samice">
            <a:hlinkClick r:id="rId5" tooltip="Pěnice černohlavá, samic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66902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7A4A569-6367-4A8C-90C8-950956531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001" y="1581821"/>
            <a:ext cx="5283671" cy="351604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07797AF-E83D-4602-9FDF-DCC0848E1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006" y="4202955"/>
            <a:ext cx="3247628" cy="2435721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2A13C0-AB5C-4F52-BD64-25A45E0C6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8304" y="261184"/>
            <a:ext cx="1182669" cy="11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4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E92061-294F-47C9-84AA-E842CD220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996" y="2852936"/>
            <a:ext cx="2986500" cy="383051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962CE2-4872-42D7-B50E-7A751764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Ťuhýk</a:t>
            </a:r>
            <a:r>
              <a:rPr lang="cs-CZ" dirty="0"/>
              <a:t> </a:t>
            </a:r>
            <a:r>
              <a:rPr lang="cs-CZ" b="1" u="sng" dirty="0"/>
              <a:t>obecný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1F704E-F480-4763-A170-8175B7059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dirty="0"/>
              <a:t>hmyz, drobné obratlovce, prudce letí k zemi </a:t>
            </a:r>
          </a:p>
          <a:p>
            <a:r>
              <a:rPr lang="cs-CZ" dirty="0"/>
              <a:t>kořist loví silným  hákovitým zobákem</a:t>
            </a:r>
          </a:p>
          <a:p>
            <a:r>
              <a:rPr lang="cs-CZ" dirty="0"/>
              <a:t> nespotřebovanou kořist napichuje na trny</a:t>
            </a:r>
          </a:p>
          <a:p>
            <a:r>
              <a:rPr lang="cs-CZ" dirty="0"/>
              <a:t>4 600 ks kořisti/3měsíce 1 pár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152156-352F-418C-B1A4-677614ED3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185" y="3472002"/>
            <a:ext cx="2250198" cy="22297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91B81F-E78F-46E4-A588-4EF30362AA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3" b="37985"/>
          <a:stretch/>
        </p:blipFill>
        <p:spPr>
          <a:xfrm>
            <a:off x="107504" y="4235175"/>
            <a:ext cx="3790950" cy="2448272"/>
          </a:xfrm>
          <a:prstGeom prst="rect">
            <a:avLst/>
          </a:prstGeom>
        </p:spPr>
      </p:pic>
      <p:pic>
        <p:nvPicPr>
          <p:cNvPr id="6" name="ťuhýk">
            <a:hlinkClick r:id="" action="ppaction://media"/>
            <a:extLst>
              <a:ext uri="{FF2B5EF4-FFF2-40B4-BE49-F238E27FC236}">
                <a16:creationId xmlns:a16="http://schemas.microsoft.com/office/drawing/2014/main" id="{C9FEDBBA-F7AB-413A-837B-DB1AAFF0A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7307" y="293290"/>
            <a:ext cx="975469" cy="97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3573016"/>
            <a:ext cx="7488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u="sng" dirty="0"/>
          </a:p>
          <a:p>
            <a:r>
              <a:rPr lang="cs-CZ" sz="2800" b="1" u="sng" dirty="0"/>
              <a:t>Vrána obecná</a:t>
            </a:r>
          </a:p>
          <a:p>
            <a:r>
              <a:rPr lang="cs-CZ" sz="2800" dirty="0"/>
              <a:t>- mohutný zobák, u kořene opeřený</a:t>
            </a:r>
          </a:p>
          <a:p>
            <a:r>
              <a:rPr lang="cs-CZ" sz="2800" dirty="0"/>
              <a:t>- hnízdo na stromech ze suchých větví</a:t>
            </a:r>
          </a:p>
          <a:p>
            <a:r>
              <a:rPr lang="cs-CZ" sz="2800" dirty="0"/>
              <a:t>- potravu sbírá na zemi při chůzi – zrní, plody, žáby, </a:t>
            </a:r>
          </a:p>
          <a:p>
            <a:r>
              <a:rPr lang="cs-CZ" sz="2800" dirty="0"/>
              <a:t>   ještěrky, hraboše, ptačí mláďata</a:t>
            </a:r>
          </a:p>
          <a:p>
            <a:r>
              <a:rPr lang="cs-CZ" sz="2800" dirty="0"/>
              <a:t>- potulná </a:t>
            </a:r>
          </a:p>
        </p:txBody>
      </p:sp>
      <p:pic>
        <p:nvPicPr>
          <p:cNvPr id="5" name="Picture 4" descr="Dospělý pták">
            <a:hlinkClick r:id="rId5" tooltip="Dospělý pták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250"/>
            <a:ext cx="54006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rána">
            <a:hlinkClick r:id="" action="ppaction://media"/>
            <a:extLst>
              <a:ext uri="{FF2B5EF4-FFF2-40B4-BE49-F238E27FC236}">
                <a16:creationId xmlns:a16="http://schemas.microsoft.com/office/drawing/2014/main" id="{76C39DE4-6F73-4F9B-89A4-2BA93969E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062" y="384210"/>
            <a:ext cx="885438" cy="8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6912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/>
              <a:t>Strnad obecný</a:t>
            </a:r>
          </a:p>
          <a:p>
            <a:r>
              <a:rPr lang="cs-CZ" sz="2800" dirty="0"/>
              <a:t>- poskakuje po zemi</a:t>
            </a:r>
          </a:p>
          <a:p>
            <a:r>
              <a:rPr lang="cs-CZ" sz="2800" dirty="0"/>
              <a:t>- v létě hmyz, v zimě semena</a:t>
            </a:r>
          </a:p>
          <a:p>
            <a:r>
              <a:rPr lang="cs-CZ" sz="2800" dirty="0"/>
              <a:t>- hnízda na zemi</a:t>
            </a:r>
          </a:p>
        </p:txBody>
      </p:sp>
      <p:pic>
        <p:nvPicPr>
          <p:cNvPr id="5122" name="Picture 2" descr="http://ts3.mm.bing.net/images/thumbnail.aspx?q=1366446309690&amp;id=abd9ace13db9f6382edcb5fbaceec61c&amp;url=http%3a%2f%2fupload.wikimedia.org%2fwikipedia%2fcommons%2fthumb%2f5%2f5a%2fEmberiza_citrinella_-New_Zealand_-North_Island-8.jpg%2f220px-Emberiza_citrinella_-New_Zealand_-North_Island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18" y="2780928"/>
            <a:ext cx="4858993" cy="321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544" y="357301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u="sng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EE9035-9773-47B7-97CE-7185B9900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17" y="2344632"/>
            <a:ext cx="3023679" cy="4271547"/>
          </a:xfrm>
          <a:prstGeom prst="rect">
            <a:avLst/>
          </a:prstGeom>
        </p:spPr>
      </p:pic>
      <p:pic>
        <p:nvPicPr>
          <p:cNvPr id="5" name="strnad">
            <a:hlinkClick r:id="" action="ppaction://media"/>
            <a:extLst>
              <a:ext uri="{FF2B5EF4-FFF2-40B4-BE49-F238E27FC236}">
                <a16:creationId xmlns:a16="http://schemas.microsoft.com/office/drawing/2014/main" id="{0833CD5F-4C52-4B3D-A967-4BE59DDB8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470753"/>
            <a:ext cx="1069960" cy="10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646</Words>
  <Application>Microsoft Office PowerPoint</Application>
  <PresentationFormat>Předvádění na obrazovce (4:3)</PresentationFormat>
  <Paragraphs>105</Paragraphs>
  <Slides>18</Slides>
  <Notes>10</Notes>
  <HiddenSlides>0</HiddenSlides>
  <MMClips>8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Motiv systému Office</vt:lpstr>
      <vt:lpstr>DÚ Z ONLINE HODINY</vt:lpstr>
      <vt:lpstr>Prezentace aplikace PowerPoint</vt:lpstr>
      <vt:lpstr>Holub hřivnáč a doupňák</vt:lpstr>
      <vt:lpstr>Hrdličky divoká a zahradní</vt:lpstr>
      <vt:lpstr>Prezentace aplikace PowerPoint</vt:lpstr>
      <vt:lpstr>Prezentace aplikace PowerPoint</vt:lpstr>
      <vt:lpstr>Ťuhýk obecný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Ptáci okraje lesa, křovin a otevřené krajiny  (zápis)</vt:lpstr>
      <vt:lpstr>DÚ z online hodiny – poznávání ptáků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</dc:creator>
  <cp:lastModifiedBy>Dagmar Hegrová</cp:lastModifiedBy>
  <cp:revision>35</cp:revision>
  <dcterms:created xsi:type="dcterms:W3CDTF">2011-12-15T15:42:01Z</dcterms:created>
  <dcterms:modified xsi:type="dcterms:W3CDTF">2021-03-21T18:08:53Z</dcterms:modified>
</cp:coreProperties>
</file>